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oboto Slab"/>
      <p:regular r:id="rId11"/>
      <p:bold r:id="rId12"/>
    </p:embeddedFont>
    <p:embeddedFont>
      <p:font typeface="Roboto"/>
      <p:regular r:id="rId13"/>
      <p:bold r:id="rId14"/>
      <p:italic r:id="rId15"/>
      <p:boldItalic r:id="rId16"/>
    </p:embeddedFont>
    <p:embeddedFont>
      <p:font typeface="Roboto Condensed"/>
      <p:regular r:id="rId17"/>
      <p:bold r:id="rId18"/>
      <p:italic r:id="rId19"/>
      <p:boldItalic r:id="rId20"/>
    </p:embeddedFont>
    <p:embeddedFont>
      <p:font typeface="Gill Sans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-boldItalic.fntdata"/><Relationship Id="rId11" Type="http://schemas.openxmlformats.org/officeDocument/2006/relationships/font" Target="fonts/RobotoSlab-regular.fntdata"/><Relationship Id="rId22" Type="http://schemas.openxmlformats.org/officeDocument/2006/relationships/font" Target="fonts/GillSans-bold.fntdata"/><Relationship Id="rId10" Type="http://schemas.openxmlformats.org/officeDocument/2006/relationships/slide" Target="slides/slide5.xml"/><Relationship Id="rId21" Type="http://schemas.openxmlformats.org/officeDocument/2006/relationships/font" Target="fonts/GillSans-regular.fntdata"/><Relationship Id="rId13" Type="http://schemas.openxmlformats.org/officeDocument/2006/relationships/font" Target="fonts/Roboto-regular.fntdata"/><Relationship Id="rId12" Type="http://schemas.openxmlformats.org/officeDocument/2006/relationships/font" Target="fonts/RobotoSlab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RobotoCondensed-regular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Condensed-italic.fntdata"/><Relationship Id="rId6" Type="http://schemas.openxmlformats.org/officeDocument/2006/relationships/slide" Target="slides/slide1.xml"/><Relationship Id="rId18" Type="http://schemas.openxmlformats.org/officeDocument/2006/relationships/font" Target="fonts/RobotoCondense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0af3c173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0af3c173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336c7458b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336c7458b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f57855b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f57855b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0ebac4f9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0ebac4f9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67" name="Google Shape;67;p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" name="Google Shape;74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" name="Google Shape;75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0" y="336925"/>
            <a:ext cx="7893000" cy="18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0"/>
              <a:t>Goal Setting </a:t>
            </a:r>
            <a:endParaRPr b="1" sz="6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0"/>
              <a:t>Session 1</a:t>
            </a:r>
            <a:endParaRPr b="1" sz="6500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449725"/>
            <a:ext cx="7893000" cy="12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4058775" y="254050"/>
            <a:ext cx="4854300" cy="40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2000">
              <a:solidFill>
                <a:srgbClr val="FF00FF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779225" y="4844950"/>
            <a:ext cx="1015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Short-Term Goals</a:t>
            </a:r>
            <a:endParaRPr sz="1000"/>
          </a:p>
        </p:txBody>
      </p:sp>
      <p:sp>
        <p:nvSpPr>
          <p:cNvPr id="108" name="Google Shape;108;p14"/>
          <p:cNvSpPr txBox="1"/>
          <p:nvPr/>
        </p:nvSpPr>
        <p:spPr>
          <a:xfrm>
            <a:off x="316375" y="1104175"/>
            <a:ext cx="86148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There are short-term and long-term goals.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Let’s define short-term as anything within six months. 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Examples may include: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" sz="2000">
                <a:solidFill>
                  <a:schemeClr val="dk1"/>
                </a:solidFill>
              </a:rPr>
              <a:t>Saving $200 for a trip in July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" sz="2000">
                <a:solidFill>
                  <a:schemeClr val="dk1"/>
                </a:solidFill>
              </a:rPr>
              <a:t>Getting your driver’s permit in December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" sz="2000">
                <a:solidFill>
                  <a:schemeClr val="dk1"/>
                </a:solidFill>
              </a:rPr>
              <a:t>Or getting an A on a test next week.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Long-</a:t>
            </a: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Term Goals</a:t>
            </a:r>
            <a:endParaRPr sz="1000"/>
          </a:p>
        </p:txBody>
      </p:sp>
      <p:sp>
        <p:nvSpPr>
          <p:cNvPr id="116" name="Google Shape;116;p15"/>
          <p:cNvSpPr txBox="1"/>
          <p:nvPr/>
        </p:nvSpPr>
        <p:spPr>
          <a:xfrm>
            <a:off x="316375" y="1104175"/>
            <a:ext cx="8614800" cy="22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Long-term can be six months to five years. </a:t>
            </a:r>
            <a:endParaRPr sz="2000">
              <a:solidFill>
                <a:schemeClr val="dk1"/>
              </a:solidFill>
            </a:endParaRPr>
          </a:p>
          <a:p>
            <a:pPr indent="0" lvl="0" marL="9144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Examples may include: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" sz="2000">
                <a:solidFill>
                  <a:schemeClr val="dk1"/>
                </a:solidFill>
              </a:rPr>
              <a:t>Getting accepted and attending Texas A&amp;M University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" sz="2000">
                <a:solidFill>
                  <a:schemeClr val="dk1"/>
                </a:solidFill>
              </a:rPr>
              <a:t>Saving $2000 to buy a car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" sz="2000">
                <a:solidFill>
                  <a:schemeClr val="dk1"/>
                </a:solidFill>
              </a:rPr>
              <a:t>Or traveling to Japan. 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8" name="Google Shape;11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2350" y="3330775"/>
            <a:ext cx="5934801" cy="163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Assignment</a:t>
            </a:r>
            <a:endParaRPr sz="1000"/>
          </a:p>
        </p:txBody>
      </p:sp>
      <p:sp>
        <p:nvSpPr>
          <p:cNvPr id="125" name="Google Shape;125;p16"/>
          <p:cNvSpPr txBox="1"/>
          <p:nvPr/>
        </p:nvSpPr>
        <p:spPr>
          <a:xfrm>
            <a:off x="299875" y="1256575"/>
            <a:ext cx="4420200" cy="32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Brainstorm and jot down three short-term and two long-term goals.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Your goals </a:t>
            </a:r>
            <a:r>
              <a:rPr i="1" lang="en" sz="2000">
                <a:solidFill>
                  <a:schemeClr val="dk1"/>
                </a:solidFill>
              </a:rPr>
              <a:t>must</a:t>
            </a:r>
            <a:r>
              <a:rPr lang="en" sz="2000">
                <a:solidFill>
                  <a:schemeClr val="dk1"/>
                </a:solidFill>
              </a:rPr>
              <a:t> be written down. Take a picture on your phone.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We will use these goals in the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next session. </a:t>
            </a:r>
            <a:endParaRPr sz="2000">
              <a:solidFill>
                <a:schemeClr val="dk1"/>
              </a:solidFill>
            </a:endParaRPr>
          </a:p>
          <a:p>
            <a:pPr indent="0" lvl="0" marL="9144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27" name="Google Shape;12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8975" y="1256575"/>
            <a:ext cx="4102625" cy="3076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